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65" dt="2023-06-12T16:43:44.72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72335" autoAdjust="0"/>
  </p:normalViewPr>
  <p:slideViewPr>
    <p:cSldViewPr snapToGrid="0">
      <p:cViewPr varScale="1">
        <p:scale>
          <a:sx n="48" d="100"/>
          <a:sy n="48" d="100"/>
        </p:scale>
        <p:origin x="1440"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2T16:46:56.685" v="7729" actId="6549"/>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modNotesTx">
        <pc:chgData name="Shahar Shalom" userId="c1657878-da89-43af-9535-4a8d3e59b096" providerId="ADAL" clId="{0DFD336B-F2C6-422F-A42F-66B4956C4F2A}" dt="2023-06-12T16:46:56.685" v="7729" actId="6549"/>
        <pc:sldMkLst>
          <pc:docMk/>
          <pc:sldMk cId="1979155825" sldId="279"/>
        </pc:sldMkLst>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2T16:07:11.301" v="7556" actId="21"/>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5:40:56.759" v="6942" actId="478"/>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5:50:22.730" v="7536" actId="1038"/>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2T15:49:12.311" v="744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6:38:57.692" v="7600"/>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2T16:38:12.260" v="7591" actId="1036"/>
          <ac:spMkLst>
            <pc:docMk/>
            <pc:sldMk cId="2892199398" sldId="301"/>
            <ac:spMk id="14" creationId="{18C67DC9-4652-0AC5-9282-E148638CBC08}"/>
          </ac:spMkLst>
        </pc:spChg>
        <pc:spChg chg="add mod">
          <ac:chgData name="Shahar Shalom" userId="c1657878-da89-43af-9535-4a8d3e59b096" providerId="ADAL" clId="{0DFD336B-F2C6-422F-A42F-66B4956C4F2A}" dt="2023-06-12T16:38:12.260" v="7591" actId="103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2T16:38:20.795" v="7593" actId="1076"/>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2T16:38:12.260" v="7591"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2T16:38:12.260" v="7591" actId="103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2T15:55:37.395" v="7538"/>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2T16:07:17.174" v="7559"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2T16:40:56.781" v="7664"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2T16:40:48.440" v="7661" actId="1076"/>
          <ac:spMkLst>
            <pc:docMk/>
            <pc:sldMk cId="1167303889" sldId="307"/>
            <ac:spMk id="14" creationId="{18C67DC9-4652-0AC5-9282-E148638CBC08}"/>
          </ac:spMkLst>
        </pc:spChg>
        <pc:spChg chg="mod">
          <ac:chgData name="Shahar Shalom" userId="c1657878-da89-43af-9535-4a8d3e59b096" providerId="ADAL" clId="{0DFD336B-F2C6-422F-A42F-66B4956C4F2A}" dt="2023-06-12T16:40:51.772" v="766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2T16:40:39.717" v="7645" actId="14100"/>
          <ac:picMkLst>
            <pc:docMk/>
            <pc:sldMk cId="1167303889" sldId="307"/>
            <ac:picMk id="29" creationId="{8A5B14B1-7357-8AC1-FA20-E892AF3A2C6B}"/>
          </ac:picMkLst>
        </pc:picChg>
        <pc:picChg chg="add mod">
          <ac:chgData name="Shahar Shalom" userId="c1657878-da89-43af-9535-4a8d3e59b096" providerId="ADAL" clId="{0DFD336B-F2C6-422F-A42F-66B4956C4F2A}" dt="2023-06-12T16:40:43.343" v="7660" actId="1038"/>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לטבלה הקודמת אנחנו רואים פה את התוצאות של המודל שבודק את הקשר לתחלואה בשנה השניה לחיי התינוק. </a:t>
            </a:r>
          </a:p>
          <a:p>
            <a:pPr marL="0" indent="0" algn="r" rtl="1">
              <a:buFontTx/>
              <a:buNone/>
            </a:pPr>
            <a:r>
              <a:rPr lang="he-IL" dirty="0"/>
              <a:t>כאן כבר רואים שהמקדמים של כל קבוצות תאריכי הלידה מובהקים. </a:t>
            </a:r>
          </a:p>
          <a:p>
            <a:pPr marL="0" indent="0" algn="r" rtl="1">
              <a:buFontTx/>
              <a:buNone/>
            </a:pPr>
            <a:r>
              <a:rPr lang="he-IL" dirty="0"/>
              <a:t>בנוסף נראה שקיימת מגמת עלייה בסיכוי לחלות של תינות בשנה זו. </a:t>
            </a:r>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בחלק הזה ניתן לראות את הפרדיקציה לסיכוי של תינוק לחלות במחלה אוטופית בשנה הראשונה או השניה לחייו </a:t>
            </a:r>
          </a:p>
          <a:p>
            <a:pPr marL="171450" indent="-171450" algn="r" rtl="1">
              <a:buFontTx/>
              <a:buChar char="-"/>
            </a:pPr>
            <a:r>
              <a:rPr lang="he-IL" dirty="0"/>
              <a:t>בדומה לגרפים של המקדמים נראה כי בשנה הראשונה יש "בטן" אצל קבוצה 2 ולאחר מכן מגמת עלייה, </a:t>
            </a:r>
          </a:p>
          <a:p>
            <a:pPr marL="171450" indent="-171450" algn="r" rtl="1">
              <a:buFontTx/>
              <a:buChar char="-"/>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a:ln>
                  <a:noFill/>
                </a:ln>
                <a:solidFill>
                  <a:srgbClr val="202124"/>
                </a:solidFill>
                <a:effectLst/>
                <a:latin typeface="Calibri Light" panose="020F0302020204030204" pitchFamily="34" charset="0"/>
                <a:cs typeface="Calibri Light" panose="020F0302020204030204" pitchFamily="34" charset="0"/>
              </a:rPr>
              <a:t>רגרסיה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תחת ההבנה שהמשתנה שאנחנו מנסות לבדוק הוא משתנה בינארי.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בגרף מוצגים המקדמים של כל קבוצת תאריכי לידה ברגרסיה (עם ר"ס ברמת מובהקות של 90%) </a:t>
            </a:r>
          </a:p>
          <a:p>
            <a:pPr marL="0" indent="0" algn="r" rtl="1">
              <a:buFontTx/>
              <a:buNone/>
            </a:pPr>
            <a:r>
              <a:rPr lang="he-IL" dirty="0"/>
              <a:t>כל קו מציג את המקדם של כל קבוצה כאשר קבוצת הביקורת שלנו היא קבוצת התינוקות שנולדו לפני הקורונה. </a:t>
            </a:r>
          </a:p>
          <a:p>
            <a:pPr marL="0" indent="0" algn="r" rtl="1">
              <a:buFontTx/>
              <a:buNone/>
            </a:pPr>
            <a:endParaRPr lang="he-IL" dirty="0"/>
          </a:p>
          <a:p>
            <a:pPr marL="0" indent="0" algn="r" rtl="1">
              <a:buFontTx/>
              <a:buNone/>
            </a:pPr>
            <a:r>
              <a:rPr lang="he-IL" dirty="0"/>
              <a:t>המקדם המובהק היחידי הוא המקדם של הקבוצה האחרונה (תינוקות שנולדו מפברואר 21) ונראה כי ההשפעה של תאריך הלידה כאן מגדילה באופן מובהק את הסיכוי לחלות במחלה אוטופית בשנה הראשונה לחיי התינוק.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diagramColors" Target="../diagrams/colors4.xml"/><Relationship Id="rId5" Type="http://schemas.openxmlformats.org/officeDocument/2006/relationships/image" Target="../media/image12.jpeg"/><Relationship Id="rId10" Type="http://schemas.openxmlformats.org/officeDocument/2006/relationships/diagramQuickStyle" Target="../diagrams/quickStyle4.xml"/><Relationship Id="rId4" Type="http://schemas.microsoft.com/office/2007/relationships/hdphoto" Target="../media/hdphoto1.wdp"/><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5.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5.xml"/><Relationship Id="rId5" Type="http://schemas.openxmlformats.org/officeDocument/2006/relationships/image" Target="../media/image21.jpeg"/><Relationship Id="rId10" Type="http://schemas.openxmlformats.org/officeDocument/2006/relationships/diagramColors" Target="../diagrams/colors5.xml"/><Relationship Id="rId4" Type="http://schemas.microsoft.com/office/2007/relationships/hdphoto" Target="../media/hdphoto1.wdp"/><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png"/><Relationship Id="rId7" Type="http://schemas.openxmlformats.org/officeDocument/2006/relationships/diagramLayout" Target="../diagrams/layout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23.jpeg"/><Relationship Id="rId10" Type="http://schemas.microsoft.com/office/2007/relationships/diagramDrawing" Target="../diagrams/drawing6.xml"/><Relationship Id="rId4" Type="http://schemas.microsoft.com/office/2007/relationships/hdphoto" Target="../media/hdphoto1.wdp"/><Relationship Id="rId9" Type="http://schemas.openxmlformats.org/officeDocument/2006/relationships/diagramColors" Target="../diagrams/colors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4.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5923" y="2302050"/>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7462" y="2319941"/>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835" y="2862423"/>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3724" y="2844531"/>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67786030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20%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30710" y="818095"/>
            <a:ext cx="11036240" cy="707438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אנחנו מוסיפים לתלות הלינארית של המשתנה המוסבר (שעד כה חושב על ידי פונקציות לינאריות בלבד) פונקציה חלקה שאינה לינארית –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במקרה שלנו המ</a:t>
            </a:r>
            <a:r>
              <a:rPr lang="he-IL" altLang="he-IL" sz="2200" dirty="0">
                <a:solidFill>
                  <a:srgbClr val="202124"/>
                </a:solidFill>
                <a:latin typeface="Calibri Light" panose="020F0302020204030204" pitchFamily="34" charset="0"/>
                <a:cs typeface="Calibri Light" panose="020F0302020204030204" pitchFamily="34" charset="0"/>
              </a:rPr>
              <a:t>שתנה הוא תאריך הלידה.</a:t>
            </a: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475054" y="3774943"/>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876" y="2868706"/>
            <a:ext cx="5252796" cy="3939597"/>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795" y="2868707"/>
            <a:ext cx="5252796" cy="3939597"/>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VS</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98719985"/>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2"/>
            <a:ext cx="8088330" cy="6066248"/>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3906710266"/>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72250</TotalTime>
  <Words>2828</Words>
  <Application>Microsoft Office PowerPoint</Application>
  <PresentationFormat>Widescreen</PresentationFormat>
  <Paragraphs>333</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121</cp:revision>
  <dcterms:created xsi:type="dcterms:W3CDTF">2023-01-08T16:55:44Z</dcterms:created>
  <dcterms:modified xsi:type="dcterms:W3CDTF">2023-06-13T09:18:17Z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